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147476209" r:id="rId5"/>
    <p:sldId id="214747621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D3A73C-879C-02E5-D345-38743A6FD39C}" name="Malinda Weaver" initials="MW" userId="S::malinda.weaver@psav.com::78dbfca8-e8aa-4148-8e1d-e8e5874076fb" providerId="AD"/>
  <p188:author id="{6029444C-EDD3-D8A8-EA2E-DCA57447F89E}" name="Keyuri Parmar" initials="KP" userId="S::keyuri.parmar@psav.com::f6fd9038-3749-4bb3-ba32-b44174b236f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FDE"/>
    <a:srgbClr val="DF1AA0"/>
    <a:srgbClr val="1A1444"/>
    <a:srgbClr val="1C74BD"/>
    <a:srgbClr val="A7549F"/>
    <a:srgbClr val="031059"/>
    <a:srgbClr val="1E74BC"/>
    <a:srgbClr val="E31A35"/>
    <a:srgbClr val="156082"/>
    <a:srgbClr val="0210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63"/>
    <p:restoredTop sz="94726"/>
  </p:normalViewPr>
  <p:slideViewPr>
    <p:cSldViewPr snapToGrid="0">
      <p:cViewPr varScale="1">
        <p:scale>
          <a:sx n="73" d="100"/>
          <a:sy n="73" d="100"/>
        </p:scale>
        <p:origin x="112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843D653-4700-81CA-4439-C8380C908D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F230A1-ABD6-FD5F-09FD-8A71A27FE0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C84B4-0269-804A-8B18-0D39C71FE8AB}" type="datetimeFigureOut">
              <a:rPr lang="en-US" smtClean="0"/>
              <a:t>04/30/2026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116228-A6F7-FF1A-D7CB-1997DE8139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124B5E-6210-7521-544E-AB41252207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B65A7-EB41-FA4F-9965-6D050A578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30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51984-A113-7942-B147-FE6C535C4700}" type="datetimeFigureOut">
              <a:rPr lang="en-US" smtClean="0"/>
              <a:t>04/30/2026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6757B-DB44-7A4A-8B54-4210453CF9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594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EEB66-6694-0839-171A-55A181E5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623182-6D38-50AE-BF1B-9FBA34A729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81FE1-6CE3-8E62-EAD7-5EF0BFAED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F6C0B-8CF8-3E2B-11FF-06F134620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69F637-0233-4915-B0B0-708112FD26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40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a_Body-Full-Picture">
    <p:bg>
      <p:bgPr>
        <a:solidFill>
          <a:schemeClr val="bg1">
            <a:alpha val="426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B988281-87F8-30D3-E0E5-DA5B58446E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1B2BF5E-B0B3-DC7F-BC3B-56012A75A8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5078183"/>
            <a:ext cx="6636488" cy="76972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7A38E2-89D4-B21B-529D-80E70DD80E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977" y="6205590"/>
            <a:ext cx="1267086" cy="3554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FDE71DF-A007-96FF-8C50-165E5DC15B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290" y="3497973"/>
            <a:ext cx="7970754" cy="1445196"/>
          </a:xfrm>
        </p:spPr>
        <p:txBody>
          <a:bodyPr anchor="b">
            <a:noAutofit/>
          </a:bodyPr>
          <a:lstStyle>
            <a:lvl1pPr>
              <a:spcBef>
                <a:spcPts val="0"/>
              </a:spcBef>
              <a:defRPr sz="5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Full bleed image breaker slide</a:t>
            </a:r>
          </a:p>
        </p:txBody>
      </p:sp>
    </p:spTree>
    <p:extLst>
      <p:ext uri="{BB962C8B-B14F-4D97-AF65-F5344CB8AC3E}">
        <p14:creationId xmlns:p14="http://schemas.microsoft.com/office/powerpoint/2010/main" val="3257926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se Stud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77638-0206-5946-8F78-54CEB2C28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40" y="920995"/>
            <a:ext cx="4075868" cy="323034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Project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AAA1B3-8FB3-5B4D-A375-D2719DED39F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283584" y="1"/>
            <a:ext cx="3339208" cy="64008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11" indent="0">
              <a:buNone/>
              <a:defRPr sz="2800"/>
            </a:lvl2pPr>
            <a:lvl3pPr marL="914422" indent="0">
              <a:buNone/>
              <a:defRPr sz="2400"/>
            </a:lvl3pPr>
            <a:lvl4pPr marL="1371633" indent="0">
              <a:buNone/>
              <a:defRPr sz="2000"/>
            </a:lvl4pPr>
            <a:lvl5pPr marL="1828844" indent="0">
              <a:buNone/>
              <a:defRPr sz="2000"/>
            </a:lvl5pPr>
            <a:lvl6pPr marL="2286055" indent="0">
              <a:buNone/>
              <a:defRPr sz="2000"/>
            </a:lvl6pPr>
            <a:lvl7pPr marL="2743266" indent="0">
              <a:buNone/>
              <a:defRPr sz="2000"/>
            </a:lvl7pPr>
            <a:lvl8pPr marL="3200476" indent="0">
              <a:buNone/>
              <a:defRPr sz="2000"/>
            </a:lvl8pPr>
            <a:lvl9pPr marL="3657687" indent="0">
              <a:buNone/>
              <a:defRPr sz="2000"/>
            </a:lvl9pPr>
          </a:lstStyle>
          <a:p>
            <a:r>
              <a:rPr lang="en-US"/>
              <a:t>Change the fill color or click to add an image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639BCF-5B83-F74B-B7F6-FC6C7F45A22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18069" y="1705120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labore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752AED1-C466-3A40-A035-B1D378AA215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22792" y="1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F11BC4CC-238B-E148-9AC7-0B61A8ACCDA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22792" y="2287494"/>
            <a:ext cx="3569208" cy="228301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22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a picture</a:t>
            </a:r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3DC23E9E-69FA-7B4B-89D9-06DBDCE34D5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22792" y="4572000"/>
            <a:ext cx="3569208" cy="2286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a picture</a:t>
            </a:r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379095EA-D041-474C-9E44-AF4B8AE704FD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613492" y="4037827"/>
            <a:ext cx="4075868" cy="133393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37163" indent="-137163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200" b="0" i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Lorem ipsum 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  <a:p>
            <a:pPr lvl="0"/>
            <a:r>
              <a:rPr lang="en-US"/>
              <a:t>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</a:p>
          <a:p>
            <a:pPr lvl="0"/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</a:t>
            </a:r>
          </a:p>
          <a:p>
            <a:pPr lvl="0"/>
            <a:r>
              <a:rPr lang="en-US"/>
              <a:t>Magna </a:t>
            </a:r>
            <a:r>
              <a:rPr lang="en-US" err="1"/>
              <a:t>aliqua</a:t>
            </a:r>
            <a:endParaRPr lang="en-US"/>
          </a:p>
          <a:p>
            <a:pPr lvl="0"/>
            <a:r>
              <a:rPr lang="en-US"/>
              <a:t>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endParaRPr lang="en-US"/>
          </a:p>
        </p:txBody>
      </p:sp>
      <p:sp>
        <p:nvSpPr>
          <p:cNvPr id="63" name="Text Placeholder 3">
            <a:extLst>
              <a:ext uri="{FF2B5EF4-FFF2-40B4-BE49-F238E27FC236}">
                <a16:creationId xmlns:a16="http://schemas.microsoft.com/office/drawing/2014/main" id="{12863D7F-5C2B-984F-BEE5-ADCCB24A727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18069" y="1515549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OBJECTIVE</a:t>
            </a:r>
          </a:p>
        </p:txBody>
      </p:sp>
      <p:sp>
        <p:nvSpPr>
          <p:cNvPr id="64" name="Text Placeholder 3">
            <a:extLst>
              <a:ext uri="{FF2B5EF4-FFF2-40B4-BE49-F238E27FC236}">
                <a16:creationId xmlns:a16="http://schemas.microsoft.com/office/drawing/2014/main" id="{E3B0EAEF-1EEF-7547-9C3D-08AED5599118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618069" y="2875999"/>
            <a:ext cx="4075868" cy="76136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labore</a:t>
            </a:r>
            <a:r>
              <a:rPr lang="en-US"/>
              <a:t> et dolore magna </a:t>
            </a:r>
            <a:r>
              <a:rPr lang="en-US" err="1"/>
              <a:t>aliqua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 </a:t>
            </a:r>
          </a:p>
        </p:txBody>
      </p:sp>
      <p:sp>
        <p:nvSpPr>
          <p:cNvPr id="65" name="Text Placeholder 3">
            <a:extLst>
              <a:ext uri="{FF2B5EF4-FFF2-40B4-BE49-F238E27FC236}">
                <a16:creationId xmlns:a16="http://schemas.microsoft.com/office/drawing/2014/main" id="{5B0300BD-BE8D-364A-812F-3B9997174D19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618069" y="2686427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SOLUTION</a:t>
            </a:r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ACD3D9D6-5720-4142-B5D5-64FF4F9D0C7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8069" y="3846281"/>
            <a:ext cx="4075868" cy="1760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000" b="1" i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11" indent="0">
              <a:buNone/>
              <a:defRPr sz="1400"/>
            </a:lvl2pPr>
            <a:lvl3pPr marL="914422" indent="0">
              <a:buNone/>
              <a:defRPr sz="1200"/>
            </a:lvl3pPr>
            <a:lvl4pPr marL="1371633" indent="0">
              <a:buNone/>
              <a:defRPr sz="1000"/>
            </a:lvl4pPr>
            <a:lvl5pPr marL="1828844" indent="0">
              <a:buNone/>
              <a:defRPr sz="1000"/>
            </a:lvl5pPr>
            <a:lvl6pPr marL="2286055" indent="0">
              <a:buNone/>
              <a:defRPr sz="1000"/>
            </a:lvl6pPr>
            <a:lvl7pPr marL="2743266" indent="0">
              <a:buNone/>
              <a:defRPr sz="1000"/>
            </a:lvl7pPr>
            <a:lvl8pPr marL="3200476" indent="0">
              <a:buNone/>
              <a:defRPr sz="1000"/>
            </a:lvl8pPr>
            <a:lvl9pPr marL="3657687" indent="0">
              <a:buNone/>
              <a:defRPr sz="1000"/>
            </a:lvl9pPr>
          </a:lstStyle>
          <a:p>
            <a:pPr lvl="0"/>
            <a:r>
              <a:rPr lang="en-US"/>
              <a:t>SERVICES PROVIDED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29A76C-3FCC-4195-78AB-C8337847E5A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1663" y="634686"/>
            <a:ext cx="4087812" cy="254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Project category</a:t>
            </a:r>
          </a:p>
        </p:txBody>
      </p:sp>
      <p:pic>
        <p:nvPicPr>
          <p:cNvPr id="5" name="Graphic 14">
            <a:extLst>
              <a:ext uri="{FF2B5EF4-FFF2-40B4-BE49-F238E27FC236}">
                <a16:creationId xmlns:a16="http://schemas.microsoft.com/office/drawing/2014/main" id="{601DF9F8-8D7B-064A-409B-2B9298DE15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067" y="6224227"/>
            <a:ext cx="1245692" cy="34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75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57381A-A13B-841A-B395-75FDCDB6A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393192"/>
            <a:ext cx="10515600" cy="6490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B2CE17-46D0-AE31-F089-9D2DA6D67DA0}"/>
              </a:ext>
            </a:extLst>
          </p:cNvPr>
          <p:cNvSpPr txBox="1"/>
          <p:nvPr userDrawn="1"/>
        </p:nvSpPr>
        <p:spPr>
          <a:xfrm>
            <a:off x="9878650" y="6445660"/>
            <a:ext cx="195438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i="0">
                <a:solidFill>
                  <a:srgbClr val="A7A6A6"/>
                </a:solidFill>
                <a:effectLst/>
                <a:latin typeface="Open Sans" pitchFamily="2" charset="0"/>
              </a:rPr>
              <a:t>©2026 Encore Global LP or its subsidiaries</a:t>
            </a:r>
            <a:endParaRPr lang="en-US" sz="900" b="1">
              <a:solidFill>
                <a:srgbClr val="A7A6A6"/>
              </a:solidFill>
              <a:effectLst/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EF119-C3BA-12C2-5882-DA767ED4F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3"/>
            <a:r>
              <a:rPr lang="en-US"/>
              <a:t>Second level</a:t>
            </a:r>
          </a:p>
          <a:p>
            <a:pPr lvl="5"/>
            <a:r>
              <a:rPr lang="en-US"/>
              <a:t>Third level</a:t>
            </a:r>
          </a:p>
          <a:p>
            <a:pPr lvl="6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4685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0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Open Sans Extrabold" pitchFamily="2" charset="0"/>
          <a:ea typeface="Open Sans Extrabold" pitchFamily="2" charset="0"/>
          <a:cs typeface="Open Sans Extrabold" pitchFamily="2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None/>
        <a:tabLst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274320" indent="-27432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2pPr>
      <a:lvl3pPr marL="274320" indent="-27432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&gt;"/>
        <a:tabLst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3pPr>
      <a:lvl4pPr marL="557784" indent="-27432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560070" indent="-28575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&gt;"/>
        <a:tabLst/>
        <a:defRPr sz="1400" b="0" i="0" kern="1200">
          <a:solidFill>
            <a:schemeClr val="tx1"/>
          </a:solidFill>
          <a:latin typeface="Open Sans Light" pitchFamily="2" charset="0"/>
          <a:ea typeface="Open Sans Light" pitchFamily="2" charset="0"/>
          <a:cs typeface="Open Sans Light" pitchFamily="2" charset="0"/>
        </a:defRPr>
      </a:lvl5pPr>
      <a:lvl6pPr marL="832104" indent="-28575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&gt;"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6pPr>
      <a:lvl7pPr marL="1133856" indent="-28575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tm.io/ui5AJ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www.encoreglobal.com/chest-celebrates-90-years-of-innovative-learnin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0D559-5CE6-C24A-51A1-1774CD29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8CC5FB-FDC1-2870-A67E-6DF7B2BCFD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610" y="0"/>
            <a:ext cx="12186780" cy="6858000"/>
          </a:xfrm>
          <a:prstGeom prst="rect">
            <a:avLst/>
          </a:prstGeom>
        </p:spPr>
      </p:pic>
      <p:sp>
        <p:nvSpPr>
          <p:cNvPr id="19" name="Title 18">
            <a:extLst>
              <a:ext uri="{FF2B5EF4-FFF2-40B4-BE49-F238E27FC236}">
                <a16:creationId xmlns:a16="http://schemas.microsoft.com/office/drawing/2014/main" id="{788306A7-CB70-C54C-BE9A-560349A1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16" y="4838476"/>
            <a:ext cx="10578061" cy="1601269"/>
          </a:xfrm>
          <a:effectLst>
            <a:outerShdw blurRad="282187" dist="38100" dir="3660000" algn="tl" rotWithShape="0">
              <a:schemeClr val="tx2"/>
            </a:outerShdw>
          </a:effectLst>
        </p:spPr>
        <p:txBody>
          <a:bodyPr/>
          <a:lstStyle/>
          <a:p>
            <a:r>
              <a:rPr lang="en-US" sz="6000" b="0">
                <a:latin typeface="Open Sans Bold"/>
                <a:ea typeface="Open Sans ExtraBold"/>
                <a:cs typeface="Open Sans ExtraBold"/>
              </a:rPr>
              <a:t>CHEST Celebrates 90 Years of Innovative Learning</a:t>
            </a:r>
            <a:r>
              <a:rPr lang="en-US" sz="4800" b="0">
                <a:latin typeface="Open Sans Bold"/>
                <a:ea typeface="Open Sans ExtraBold"/>
                <a:cs typeface="Open Sans ExtraBold"/>
              </a:rPr>
              <a:t> </a:t>
            </a:r>
            <a:endParaRPr lang="en-US" sz="4800" b="0" spc="-30">
              <a:latin typeface="Open Sans Bold"/>
              <a:ea typeface="Open Sans"/>
              <a:cs typeface="Open San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BCDF97-CE70-F57F-B6F6-89BDF62F96E3}"/>
              </a:ext>
            </a:extLst>
          </p:cNvPr>
          <p:cNvSpPr/>
          <p:nvPr/>
        </p:nvSpPr>
        <p:spPr>
          <a:xfrm>
            <a:off x="-1" y="294640"/>
            <a:ext cx="2345267" cy="7010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0BE6C6CC-6794-EC93-F7E2-783F89D7D6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171" y="405976"/>
            <a:ext cx="1745183" cy="4881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16B195-BAC3-7C9C-6D9E-5E402C1F117D}"/>
              </a:ext>
            </a:extLst>
          </p:cNvPr>
          <p:cNvSpPr txBox="1"/>
          <p:nvPr/>
        </p:nvSpPr>
        <p:spPr>
          <a:xfrm>
            <a:off x="9878650" y="6445660"/>
            <a:ext cx="195438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0" i="0">
                <a:solidFill>
                  <a:srgbClr val="A7A6A6"/>
                </a:solidFill>
                <a:effectLst/>
                <a:latin typeface="Open Sans" pitchFamily="2" charset="0"/>
              </a:rPr>
              <a:t>©2026 Encore Global LP or its subsidiaries</a:t>
            </a:r>
            <a:endParaRPr lang="en-US" sz="900" b="1">
              <a:solidFill>
                <a:srgbClr val="A7A6A6"/>
              </a:solidFill>
              <a:effectLst/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18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C1137-F4A1-4283-FF0A-3EDF2723E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4">
            <a:extLst>
              <a:ext uri="{FF2B5EF4-FFF2-40B4-BE49-F238E27FC236}">
                <a16:creationId xmlns:a16="http://schemas.microsoft.com/office/drawing/2014/main" id="{D1BAF32B-461D-F35D-7D5C-9EA503583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5" r="5"/>
          <a:stretch/>
        </p:blipFill>
        <p:spPr bwMode="auto">
          <a:xfrm>
            <a:off x="8622926" y="2121464"/>
            <a:ext cx="3569074" cy="2072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006B0DEF-BF51-4D85-C3AC-D497F490E809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4"/>
          <a:srcRect l="5172" r="5172"/>
          <a:stretch/>
        </p:blipFill>
        <p:spPr bwMode="auto">
          <a:xfrm>
            <a:off x="8622926" y="4232354"/>
            <a:ext cx="3569074" cy="22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object 6">
            <a:extLst>
              <a:ext uri="{FF2B5EF4-FFF2-40B4-BE49-F238E27FC236}">
                <a16:creationId xmlns:a16="http://schemas.microsoft.com/office/drawing/2014/main" id="{477989A1-FC15-BB65-925D-90EC7661246F}"/>
              </a:ext>
            </a:extLst>
          </p:cNvPr>
          <p:cNvPicPr>
            <a:picLocks noGrp="1"/>
          </p:cNvPicPr>
          <p:nvPr>
            <p:ph type="pic" sz="quarter" idx="10"/>
          </p:nvPr>
        </p:nvPicPr>
        <p:blipFill>
          <a:blip r:embed="rId5"/>
          <a:srcRect l="8110" t="17045" r="34448" b="23217"/>
          <a:stretch>
            <a:fillRect/>
          </a:stretch>
        </p:blipFill>
        <p:spPr>
          <a:xfrm>
            <a:off x="8622926" y="1257"/>
            <a:ext cx="3566160" cy="20720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0FD8C8-DF94-6136-AC81-7369144BF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924" y="363462"/>
            <a:ext cx="4463858" cy="323034"/>
          </a:xfrm>
        </p:spPr>
        <p:txBody>
          <a:bodyPr/>
          <a:lstStyle/>
          <a:p>
            <a:r>
              <a:rPr lang="en-US" b="0">
                <a:latin typeface="Open Sans Bold"/>
                <a:ea typeface="Open Sans ExtraBold"/>
                <a:cs typeface="Open Sans ExtraBold"/>
              </a:rPr>
              <a:t>90 Years of Innovative Learning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154CB0-AD57-80EA-6191-33FC78BC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7653" y="1354539"/>
            <a:ext cx="4460532" cy="118537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ts val="1400"/>
              </a:lnSpc>
            </a:pPr>
            <a:r>
              <a:rPr lang="en-US" sz="1000" spc="-20">
                <a:latin typeface="Open Sans"/>
                <a:ea typeface="Open Sans"/>
                <a:cs typeface="Open Sans"/>
              </a:rPr>
              <a:t>The CHEST 2025 annual meeting at McCormick Place in Chicago marked its 90th anniversary with a milestone celebration of progress in pulmonary, critical care and sleep medicine. With a focus on innovation and continuing education, the meeting brought together fellows, residents, physicians and other participants</a:t>
            </a:r>
            <a:r>
              <a:rPr lang="en-US" sz="1000" spc="-40">
                <a:latin typeface="Open Sans"/>
                <a:ea typeface="Open Sans"/>
                <a:cs typeface="Open Sans"/>
              </a:rPr>
              <a:t>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3D6448-E4A8-7F24-1E33-88A088E38BAB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391906" y="5279434"/>
            <a:ext cx="4624855" cy="609161"/>
          </a:xfrm>
        </p:spPr>
        <p:txBody>
          <a:bodyPr vert="horz" lIns="0" tIns="0" rIns="0" bIns="0" numCol="2" rtlCol="0" anchor="t">
            <a:noAutofit/>
          </a:bodyPr>
          <a:lstStyle/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General Session Production </a:t>
            </a:r>
            <a:endParaRPr lang="en-US">
              <a:latin typeface="Open Sans"/>
              <a:ea typeface="Open Sans"/>
              <a:cs typeface="Open Sans"/>
            </a:endParaRP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Silent Theater Sessions 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Project Management 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Digital Services </a:t>
            </a:r>
            <a:endParaRPr lang="en-US" sz="1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7160" indent="-137160" defTabSz="914422">
              <a:spcBef>
                <a:spcPts val="400"/>
              </a:spcBef>
              <a:defRPr/>
            </a:pPr>
            <a:endParaRPr lang="en-US" sz="1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Audience Engagement Solutions 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Event Technology 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Presentation Management </a:t>
            </a:r>
          </a:p>
          <a:p>
            <a:pPr marL="137160" indent="-137160" defTabSz="914422">
              <a:spcBef>
                <a:spcPts val="400"/>
              </a:spcBef>
              <a:defRPr/>
            </a:pPr>
            <a:r>
              <a:rPr lang="en-US" sz="1000">
                <a:latin typeface="Open Sans"/>
                <a:ea typeface="Open Sans"/>
                <a:cs typeface="Open Sans"/>
              </a:rPr>
              <a:t>Overflow Room Management</a:t>
            </a:r>
          </a:p>
          <a:p>
            <a:pPr marL="137160" indent="-137160" defTabSz="914422">
              <a:spcBef>
                <a:spcPts val="600"/>
              </a:spcBef>
              <a:defRPr/>
            </a:pPr>
            <a:endParaRPr lang="en-US" sz="1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045DDB9-D0EA-3DAC-3FF8-A24822749224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17653" y="1167711"/>
            <a:ext cx="4463858" cy="19370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1100">
                <a:solidFill>
                  <a:srgbClr val="1A1444"/>
                </a:solidFill>
                <a:latin typeface="Open Sans SemiBold"/>
                <a:ea typeface="Open Sans SemiBold"/>
                <a:cs typeface="Open Sans SemiBold"/>
              </a:rPr>
              <a:t>OBJECTIVE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A5B2B9-F6BB-5594-4705-DE477C42041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94767" y="2535161"/>
            <a:ext cx="4374075" cy="2584353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ts val="1400"/>
              </a:lnSpc>
            </a:pPr>
            <a:r>
              <a:rPr lang="en-US" sz="1000" kern="1200">
                <a:latin typeface="Open Sans"/>
                <a:ea typeface="Open Sans"/>
                <a:cs typeface="Open Sans"/>
              </a:rPr>
              <a:t>Partners for 10+ years, Encore delivered a full suite of event technology and production services for the </a:t>
            </a:r>
            <a:r>
              <a:rPr lang="en-US" sz="1000">
                <a:latin typeface="Open Sans"/>
                <a:ea typeface="Open Sans"/>
                <a:cs typeface="Open Sans"/>
              </a:rPr>
              <a:t>general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</a:t>
            </a:r>
            <a:r>
              <a:rPr lang="en-US" sz="1000">
                <a:latin typeface="Open Sans"/>
                <a:ea typeface="Open Sans"/>
                <a:cs typeface="Open Sans"/>
              </a:rPr>
              <a:t>session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space, breakouts, silent theater sessions, overflow rooms, simulation centers and exhibit hall. A flexible-use stage was designed for the opening </a:t>
            </a:r>
            <a:r>
              <a:rPr lang="en-US" sz="1000">
                <a:latin typeface="Open Sans"/>
                <a:ea typeface="Open Sans"/>
                <a:cs typeface="Open Sans"/>
              </a:rPr>
              <a:t>general 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session and ‘CHEST Challenge’ game show, tailoring scenic, technology and content solutions to each session. The game show experience was energized with broadcast-level production and real-time participant response technology, spotlighting contestants from top medical schools. On the </a:t>
            </a:r>
            <a:r>
              <a:rPr lang="en-US" sz="1000">
                <a:latin typeface="Open Sans"/>
                <a:ea typeface="Open Sans"/>
                <a:cs typeface="Open Sans"/>
              </a:rPr>
              <a:t>expo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 </a:t>
            </a:r>
            <a:r>
              <a:rPr lang="en-US" sz="1000">
                <a:latin typeface="Open Sans"/>
                <a:ea typeface="Open Sans"/>
                <a:cs typeface="Open Sans"/>
              </a:rPr>
              <a:t>floor</a:t>
            </a:r>
            <a:r>
              <a:rPr lang="en-US" sz="1000" kern="1200">
                <a:latin typeface="Open Sans"/>
                <a:ea typeface="Open Sans"/>
                <a:cs typeface="Open Sans"/>
              </a:rPr>
              <a:t>, silent theater sessions with personal headsets and multi-channel capability allowed participants to move freely between sessions, saving time and minimizing distractions from external noise. The result: dynamic event technology support for session content, improved session access on the expo floor and memorable moments to connect with peers.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CB51D5-BF00-B396-32BD-996A961DAE7B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17653" y="2373918"/>
            <a:ext cx="4463858" cy="275355"/>
          </a:xfrm>
        </p:spPr>
        <p:txBody>
          <a:bodyPr/>
          <a:lstStyle/>
          <a:p>
            <a:r>
              <a:rPr lang="en-US" sz="1100"/>
              <a:t>SOLUTION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1427837-B398-86E2-5659-5745F3AEE374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396485" y="5037854"/>
            <a:ext cx="4463858" cy="159296"/>
          </a:xfrm>
        </p:spPr>
        <p:txBody>
          <a:bodyPr/>
          <a:lstStyle/>
          <a:p>
            <a:r>
              <a:rPr lang="en-US" sz="1100"/>
              <a:t>SERVICES PROVIDED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FB93E06-9BE6-18DE-D4C6-16891750BA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01246" y="126826"/>
            <a:ext cx="4476939" cy="254000"/>
          </a:xfrm>
        </p:spPr>
        <p:txBody>
          <a:bodyPr/>
          <a:lstStyle/>
          <a:p>
            <a:r>
              <a:rPr lang="en-US" sz="900"/>
              <a:t>Association, Convention Center</a:t>
            </a:r>
          </a:p>
        </p:txBody>
      </p:sp>
      <p:sp>
        <p:nvSpPr>
          <p:cNvPr id="20" name="Round Same Side Corner Rectangle 16">
            <a:extLst>
              <a:ext uri="{FF2B5EF4-FFF2-40B4-BE49-F238E27FC236}">
                <a16:creationId xmlns:a16="http://schemas.microsoft.com/office/drawing/2014/main" id="{235BBE6C-C036-83BF-D09F-57BA652A6637}"/>
              </a:ext>
            </a:extLst>
          </p:cNvPr>
          <p:cNvSpPr>
            <a:spLocks/>
          </p:cNvSpPr>
          <p:nvPr/>
        </p:nvSpPr>
        <p:spPr>
          <a:xfrm rot="10800000">
            <a:off x="5070532" y="0"/>
            <a:ext cx="3502155" cy="6472754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1F1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22">
              <a:defRPr/>
            </a:pPr>
            <a:endParaRPr lang="en-US">
              <a:solidFill>
                <a:srgbClr val="FFFFFF"/>
              </a:solidFill>
              <a:latin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00ADF6-019B-1E38-C3DD-36ABB28259D7}"/>
              </a:ext>
            </a:extLst>
          </p:cNvPr>
          <p:cNvSpPr txBox="1"/>
          <p:nvPr/>
        </p:nvSpPr>
        <p:spPr>
          <a:xfrm>
            <a:off x="5854041" y="843862"/>
            <a:ext cx="2151262" cy="10629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422">
              <a:lnSpc>
                <a:spcPts val="2100"/>
              </a:lnSpc>
              <a:defRPr/>
            </a:pPr>
            <a:r>
              <a:rPr lang="en-US" sz="1600" i="1">
                <a:solidFill>
                  <a:srgbClr val="FFFFF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[With Encore], you’re working with a partner that is a true partner, not just a vendor.</a:t>
            </a:r>
            <a:endParaRPr lang="en-US" sz="1600" b="1" i="1">
              <a:solidFill>
                <a:srgbClr val="FFFFFF"/>
              </a:solidFill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EFF959-4C37-A3E7-3818-1BC7441ED4F3}"/>
              </a:ext>
            </a:extLst>
          </p:cNvPr>
          <p:cNvSpPr txBox="1"/>
          <p:nvPr/>
        </p:nvSpPr>
        <p:spPr>
          <a:xfrm>
            <a:off x="5920452" y="2121769"/>
            <a:ext cx="2133862" cy="6444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r" defTabSz="914422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1200">
                <a:solidFill>
                  <a:srgbClr val="00BFDE"/>
                </a:solidFill>
                <a:latin typeface="Open Sans Bold"/>
                <a:ea typeface="Open Sans ExtraBold"/>
                <a:cs typeface="Open Sans ExtraBold"/>
              </a:rPr>
              <a:t> Jody Egel</a:t>
            </a:r>
          </a:p>
          <a:p>
            <a:pPr algn="r" defTabSz="914422">
              <a:lnSpc>
                <a:spcPct val="120000"/>
              </a:lnSpc>
              <a:defRPr/>
            </a:pPr>
            <a:r>
              <a:rPr lang="en-US" sz="95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Sr. Director, Meetings &amp; Education</a:t>
            </a:r>
          </a:p>
          <a:p>
            <a:pPr algn="r" defTabSz="914422">
              <a:lnSpc>
                <a:spcPct val="120000"/>
              </a:lnSpc>
              <a:defRPr/>
            </a:pPr>
            <a:r>
              <a:rPr lang="en-US" sz="950">
                <a:solidFill>
                  <a:schemeClr val="bg1"/>
                </a:solidFill>
                <a:latin typeface="Open Sans SemiBold"/>
                <a:ea typeface="Open Sans SemiBold"/>
                <a:cs typeface="Open Sans SemiBold"/>
              </a:rPr>
              <a:t>CHEST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74FCA1-B64F-501F-BAB6-B0FF4D14659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H="1" flipV="1">
            <a:off x="5460102" y="870231"/>
            <a:ext cx="259672" cy="228407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E37B9DA-3B2D-3F1C-0436-7F2C3F80F531}"/>
              </a:ext>
            </a:extLst>
          </p:cNvPr>
          <p:cNvGrpSpPr/>
          <p:nvPr/>
        </p:nvGrpSpPr>
        <p:grpSpPr>
          <a:xfrm>
            <a:off x="419140" y="739426"/>
            <a:ext cx="2410137" cy="261610"/>
            <a:chOff x="476649" y="1168355"/>
            <a:chExt cx="2410137" cy="26161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FDEEC26-35DB-5125-3CD3-B798213477A2}"/>
                </a:ext>
              </a:extLst>
            </p:cNvPr>
            <p:cNvGrpSpPr/>
            <p:nvPr/>
          </p:nvGrpSpPr>
          <p:grpSpPr>
            <a:xfrm>
              <a:off x="476649" y="1169779"/>
              <a:ext cx="219896" cy="220264"/>
              <a:chOff x="476649" y="1169779"/>
              <a:chExt cx="219896" cy="220264"/>
            </a:xfrm>
          </p:grpSpPr>
          <p:sp>
            <p:nvSpPr>
              <p:cNvPr id="25" name="Rectangle 24">
                <a:hlinkClick r:id="rId7"/>
                <a:extLst>
                  <a:ext uri="{FF2B5EF4-FFF2-40B4-BE49-F238E27FC236}">
                    <a16:creationId xmlns:a16="http://schemas.microsoft.com/office/drawing/2014/main" id="{9E81E303-9E7A-3007-374A-F238412314A8}"/>
                  </a:ext>
                </a:extLst>
              </p:cNvPr>
              <p:cNvSpPr/>
              <p:nvPr/>
            </p:nvSpPr>
            <p:spPr>
              <a:xfrm>
                <a:off x="476649" y="1169779"/>
                <a:ext cx="219896" cy="220264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0"/>
                </a:defPPr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6" name="Isosceles Triangle 25">
                <a:hlinkClick r:id="rId8"/>
                <a:extLst>
                  <a:ext uri="{FF2B5EF4-FFF2-40B4-BE49-F238E27FC236}">
                    <a16:creationId xmlns:a16="http://schemas.microsoft.com/office/drawing/2014/main" id="{8D41D03D-E1DC-5F95-BE2E-9D8EBFA99BCF}"/>
                  </a:ext>
                </a:extLst>
              </p:cNvPr>
              <p:cNvSpPr/>
              <p:nvPr/>
            </p:nvSpPr>
            <p:spPr>
              <a:xfrm rot="5400000">
                <a:off x="530586" y="1219912"/>
                <a:ext cx="126691" cy="121063"/>
              </a:xfrm>
              <a:prstGeom prst="triangle">
                <a:avLst>
                  <a:gd name="adj" fmla="val 5323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kern="0"/>
                </a:defPPr>
                <a:lvl1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>
                  <a:defRPr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24" name="TextBox 36">
              <a:hlinkClick r:id="rId7"/>
              <a:extLst>
                <a:ext uri="{FF2B5EF4-FFF2-40B4-BE49-F238E27FC236}">
                  <a16:creationId xmlns:a16="http://schemas.microsoft.com/office/drawing/2014/main" id="{CDCE67A7-3C52-7E80-6262-F6667043675D}"/>
                </a:ext>
              </a:extLst>
            </p:cNvPr>
            <p:cNvSpPr txBox="1"/>
            <p:nvPr/>
          </p:nvSpPr>
          <p:spPr>
            <a:xfrm>
              <a:off x="675297" y="1168355"/>
              <a:ext cx="2211489" cy="2616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kern="0"/>
              </a:defPPr>
            </a:lstStyle>
            <a:p>
              <a:r>
                <a:rPr lang="en-US" sz="1100" dirty="0">
                  <a:latin typeface="Open Sans ExtraBold"/>
                  <a:ea typeface="Open Sans ExtraBold"/>
                  <a:cs typeface="Open Sans ExtraBold"/>
                </a:rPr>
                <a:t>CHECK OUT THE CASE STUDY</a:t>
              </a:r>
              <a:endParaRPr lang="en-US" sz="11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EE99625-0639-68E4-FBF1-C4455B22524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772688" y="1732858"/>
            <a:ext cx="276622" cy="228407"/>
          </a:xfrm>
          <a:prstGeom prst="rect">
            <a:avLst/>
          </a:prstGeom>
        </p:spPr>
      </p:pic>
      <p:sp>
        <p:nvSpPr>
          <p:cNvPr id="45" name="object 18">
            <a:extLst>
              <a:ext uri="{FF2B5EF4-FFF2-40B4-BE49-F238E27FC236}">
                <a16:creationId xmlns:a16="http://schemas.microsoft.com/office/drawing/2014/main" id="{37FFF3D5-3613-8090-50A1-F25D1CD4B97C}"/>
              </a:ext>
            </a:extLst>
          </p:cNvPr>
          <p:cNvSpPr txBox="1"/>
          <p:nvPr/>
        </p:nvSpPr>
        <p:spPr>
          <a:xfrm>
            <a:off x="5460102" y="3544482"/>
            <a:ext cx="1125894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sz="320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10+</a:t>
            </a:r>
          </a:p>
        </p:txBody>
      </p:sp>
      <p:sp>
        <p:nvSpPr>
          <p:cNvPr id="46" name="object 19">
            <a:extLst>
              <a:ext uri="{FF2B5EF4-FFF2-40B4-BE49-F238E27FC236}">
                <a16:creationId xmlns:a16="http://schemas.microsoft.com/office/drawing/2014/main" id="{F40E9586-F636-6AC5-F998-A88958EC2082}"/>
              </a:ext>
            </a:extLst>
          </p:cNvPr>
          <p:cNvSpPr txBox="1"/>
          <p:nvPr/>
        </p:nvSpPr>
        <p:spPr>
          <a:xfrm>
            <a:off x="5295305" y="4026691"/>
            <a:ext cx="1404686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sz="1200" spc="-25">
                <a:solidFill>
                  <a:srgbClr val="FFFFFF"/>
                </a:solidFill>
                <a:latin typeface="Open Sans SemiBold"/>
                <a:cs typeface="Open Sans SemiBold"/>
              </a:rPr>
              <a:t>years of </a:t>
            </a:r>
            <a:br>
              <a:rPr lang="en-US" sz="1200" spc="-25">
                <a:latin typeface="Open Sans SemiBold"/>
                <a:cs typeface="Open Sans SemiBold"/>
              </a:rPr>
            </a:br>
            <a:r>
              <a:rPr lang="en-US" sz="1200" spc="-25">
                <a:solidFill>
                  <a:srgbClr val="FFFFFF"/>
                </a:solidFill>
                <a:latin typeface="Open Sans SemiBold"/>
                <a:cs typeface="Open Sans SemiBold"/>
              </a:rPr>
              <a:t>partnership</a:t>
            </a:r>
            <a:endParaRPr lang="en-US" sz="1200" spc="-25">
              <a:solidFill>
                <a:srgbClr val="FFFFFF"/>
              </a:solidFill>
              <a:latin typeface="Open Sans SemiBold"/>
              <a:ea typeface="Open Sans SemiBold"/>
              <a:cs typeface="Open Sans SemiBold"/>
            </a:endParaRPr>
          </a:p>
        </p:txBody>
      </p:sp>
      <p:sp>
        <p:nvSpPr>
          <p:cNvPr id="40" name="object 20">
            <a:extLst>
              <a:ext uri="{FF2B5EF4-FFF2-40B4-BE49-F238E27FC236}">
                <a16:creationId xmlns:a16="http://schemas.microsoft.com/office/drawing/2014/main" id="{B69164D4-22CA-FEB8-8CA6-2F7FD099DD3E}"/>
              </a:ext>
            </a:extLst>
          </p:cNvPr>
          <p:cNvSpPr txBox="1"/>
          <p:nvPr/>
        </p:nvSpPr>
        <p:spPr>
          <a:xfrm>
            <a:off x="7032228" y="3555915"/>
            <a:ext cx="1328307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spc="-5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</a:rPr>
              <a:t>2500+</a:t>
            </a:r>
            <a:endParaRPr lang="en-US" sz="320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1" name="object 22">
            <a:extLst>
              <a:ext uri="{FF2B5EF4-FFF2-40B4-BE49-F238E27FC236}">
                <a16:creationId xmlns:a16="http://schemas.microsoft.com/office/drawing/2014/main" id="{DF85B8A1-DA84-8701-0938-105E3FECA7BE}"/>
              </a:ext>
            </a:extLst>
          </p:cNvPr>
          <p:cNvSpPr txBox="1"/>
          <p:nvPr/>
        </p:nvSpPr>
        <p:spPr>
          <a:xfrm>
            <a:off x="5762278" y="4603336"/>
            <a:ext cx="647269" cy="71594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>
              <a:spcBef>
                <a:spcPts val="100"/>
              </a:spcBef>
            </a:pPr>
            <a:r>
              <a:rPr lang="en-US" sz="3200" spc="-5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</a:rPr>
              <a:t>39</a:t>
            </a:r>
            <a:r>
              <a:rPr lang="en-US" sz="4600" spc="-50">
                <a:solidFill>
                  <a:srgbClr val="FFFFFF"/>
                </a:solidFill>
                <a:latin typeface="Open Sans ExtraBold"/>
                <a:cs typeface="Open Sans ExtraBold"/>
              </a:rPr>
              <a:t> </a:t>
            </a:r>
            <a:endParaRPr sz="4600">
              <a:latin typeface="Open Sans ExtraBold"/>
              <a:cs typeface="Open Sans ExtraBold"/>
            </a:endParaRPr>
          </a:p>
        </p:txBody>
      </p:sp>
      <p:sp>
        <p:nvSpPr>
          <p:cNvPr id="42" name="object 23">
            <a:extLst>
              <a:ext uri="{FF2B5EF4-FFF2-40B4-BE49-F238E27FC236}">
                <a16:creationId xmlns:a16="http://schemas.microsoft.com/office/drawing/2014/main" id="{EF85F9E4-CAF2-472C-36E0-79C083A9E09F}"/>
              </a:ext>
            </a:extLst>
          </p:cNvPr>
          <p:cNvSpPr txBox="1"/>
          <p:nvPr/>
        </p:nvSpPr>
        <p:spPr>
          <a:xfrm>
            <a:off x="5414076" y="5258786"/>
            <a:ext cx="1145620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sz="1200" spc="-30">
                <a:solidFill>
                  <a:srgbClr val="FFFFFF"/>
                </a:solidFill>
                <a:latin typeface="Open Sans SemiBold"/>
                <a:cs typeface="Open Sans SemiBold"/>
              </a:rPr>
              <a:t>breakout</a:t>
            </a:r>
            <a:br>
              <a:rPr lang="en-US" sz="1200" spc="-30">
                <a:latin typeface="Open Sans SemiBold"/>
                <a:ea typeface="Open Sans SemiBold"/>
                <a:cs typeface="Open Sans SemiBold"/>
              </a:rPr>
            </a:br>
            <a:r>
              <a:rPr lang="en-US" sz="1200" spc="-30">
                <a:solidFill>
                  <a:srgbClr val="FFFFFF"/>
                </a:solidFill>
                <a:latin typeface="Open Sans SemiBold"/>
                <a:cs typeface="Open Sans SemiBold"/>
              </a:rPr>
              <a:t>sessions</a:t>
            </a:r>
            <a:endParaRPr lang="en-US" sz="1200" spc="-30">
              <a:solidFill>
                <a:srgbClr val="FFFFFF"/>
              </a:solidFill>
              <a:latin typeface="Open Sans SemiBold"/>
              <a:ea typeface="Open Sans SemiBold"/>
              <a:cs typeface="Open Sans SemiBold"/>
            </a:endParaRPr>
          </a:p>
        </p:txBody>
      </p:sp>
      <p:sp>
        <p:nvSpPr>
          <p:cNvPr id="43" name="object 22">
            <a:extLst>
              <a:ext uri="{FF2B5EF4-FFF2-40B4-BE49-F238E27FC236}">
                <a16:creationId xmlns:a16="http://schemas.microsoft.com/office/drawing/2014/main" id="{AF210AE4-8308-189D-EFE7-D024D28E8FA5}"/>
              </a:ext>
            </a:extLst>
          </p:cNvPr>
          <p:cNvSpPr txBox="1"/>
          <p:nvPr/>
        </p:nvSpPr>
        <p:spPr>
          <a:xfrm>
            <a:off x="6957880" y="4766931"/>
            <a:ext cx="1259784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sz="3200" spc="-50">
                <a:solidFill>
                  <a:srgbClr val="FFFFFF"/>
                </a:solidFill>
                <a:latin typeface="Open Sans ExtraBold"/>
                <a:ea typeface="Open Sans ExtraBold"/>
                <a:cs typeface="Open Sans ExtraBold"/>
              </a:rPr>
              <a:t>16 </a:t>
            </a:r>
            <a:endParaRPr lang="en-US" sz="320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4" name="object 23">
            <a:extLst>
              <a:ext uri="{FF2B5EF4-FFF2-40B4-BE49-F238E27FC236}">
                <a16:creationId xmlns:a16="http://schemas.microsoft.com/office/drawing/2014/main" id="{2FDC92C0-F250-7FC6-9EE4-BE0152861002}"/>
              </a:ext>
            </a:extLst>
          </p:cNvPr>
          <p:cNvSpPr txBox="1"/>
          <p:nvPr/>
        </p:nvSpPr>
        <p:spPr>
          <a:xfrm>
            <a:off x="6901517" y="5258786"/>
            <a:ext cx="1360120" cy="58587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sz="1200" spc="-3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</a:rPr>
              <a:t>silent theater sessions </a:t>
            </a:r>
          </a:p>
          <a:p>
            <a:pPr marL="12700" algn="ctr">
              <a:spcBef>
                <a:spcPts val="100"/>
              </a:spcBef>
            </a:pPr>
            <a:r>
              <a:rPr lang="en-US" sz="1200" spc="-30">
                <a:solidFill>
                  <a:srgbClr val="FFFFFF"/>
                </a:solidFill>
                <a:latin typeface="Open Sans SemiBold"/>
                <a:ea typeface="Open Sans SemiBold"/>
                <a:cs typeface="Open Sans SemiBold"/>
              </a:rPr>
              <a:t> </a:t>
            </a:r>
          </a:p>
        </p:txBody>
      </p:sp>
      <p:sp>
        <p:nvSpPr>
          <p:cNvPr id="56" name="object 19">
            <a:extLst>
              <a:ext uri="{FF2B5EF4-FFF2-40B4-BE49-F238E27FC236}">
                <a16:creationId xmlns:a16="http://schemas.microsoft.com/office/drawing/2014/main" id="{3D33AB08-4340-89A3-8770-6D5E788B004A}"/>
              </a:ext>
            </a:extLst>
          </p:cNvPr>
          <p:cNvSpPr txBox="1"/>
          <p:nvPr/>
        </p:nvSpPr>
        <p:spPr>
          <a:xfrm>
            <a:off x="6955911" y="4026691"/>
            <a:ext cx="114562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12700" algn="ctr">
              <a:spcBef>
                <a:spcPts val="100"/>
              </a:spcBef>
            </a:pPr>
            <a:r>
              <a:rPr lang="en-US" sz="1200" spc="-25">
                <a:solidFill>
                  <a:srgbClr val="FFFFFF"/>
                </a:solidFill>
                <a:latin typeface="Open Sans SemiBold"/>
                <a:cs typeface="Open Sans SemiBold"/>
              </a:rPr>
              <a:t>participants</a:t>
            </a:r>
            <a:endParaRPr lang="en-US" sz="1200" spc="-25">
              <a:solidFill>
                <a:srgbClr val="FFFFFF"/>
              </a:solidFill>
              <a:latin typeface="Open Sans SemiBold"/>
              <a:ea typeface="Open Sans SemiBold"/>
              <a:cs typeface="Open Sans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33723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ncore">
      <a:dk1>
        <a:srgbClr val="1A1444"/>
      </a:dk1>
      <a:lt1>
        <a:srgbClr val="FFFFFF"/>
      </a:lt1>
      <a:dk2>
        <a:srgbClr val="1A1444"/>
      </a:dk2>
      <a:lt2>
        <a:srgbClr val="FFFFFF"/>
      </a:lt2>
      <a:accent1>
        <a:srgbClr val="1B75BC"/>
      </a:accent1>
      <a:accent2>
        <a:srgbClr val="00BFDE"/>
      </a:accent2>
      <a:accent3>
        <a:srgbClr val="E7018A"/>
      </a:accent3>
      <a:accent4>
        <a:srgbClr val="A7549F"/>
      </a:accent4>
      <a:accent5>
        <a:srgbClr val="D1D3D5"/>
      </a:accent5>
      <a:accent6>
        <a:srgbClr val="93C94E"/>
      </a:accent6>
      <a:hlink>
        <a:srgbClr val="1B75BC"/>
      </a:hlink>
      <a:folHlink>
        <a:srgbClr val="D1D3D5"/>
      </a:folHlink>
    </a:clrScheme>
    <a:fontScheme name="Custom 2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ncore Enhanced Template 021225" id="{473D4910-684F-9B4B-8350-9BBEF89BD19F}" vid="{D31A6EA0-44D3-FD43-A48B-FE3E81ABEB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3005352-9269-204C-ABEC-078B9A4249C2}">
  <we:reference id="b0430364-2ab6-47cd-907e-f8b72239b204" version="4.12.61.0" store="EXCatalog" storeType="EXCatalog"/>
  <we:alternateReferences>
    <we:reference id="WA200000729" version="4.12.61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0e31bd8-44b4-4ecc-a12c-088c6a030e6c" xsi:nil="true"/>
    <lcf76f155ced4ddcb4097134ff3c332f xmlns="847b18bd-c0e3-420a-a445-7d016bb18fa2">
      <Terms xmlns="http://schemas.microsoft.com/office/infopath/2007/PartnerControls"/>
    </lcf76f155ced4ddcb4097134ff3c332f>
    <Notes xmlns="847b18bd-c0e3-420a-a445-7d016bb18fa2" xsi:nil="true"/>
    <ArchiverLinkFileType xmlns="847b18bd-c0e3-420a-a445-7d016bb18fa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C2263FAC3F424080F993E32EC212F7" ma:contentTypeVersion="18" ma:contentTypeDescription="Create a new document." ma:contentTypeScope="" ma:versionID="8f03f4cf37aa0acb288640232dc17bef">
  <xsd:schema xmlns:xsd="http://www.w3.org/2001/XMLSchema" xmlns:xs="http://www.w3.org/2001/XMLSchema" xmlns:p="http://schemas.microsoft.com/office/2006/metadata/properties" xmlns:ns2="847b18bd-c0e3-420a-a445-7d016bb18fa2" xmlns:ns3="00e31bd8-44b4-4ecc-a12c-088c6a030e6c" targetNamespace="http://schemas.microsoft.com/office/2006/metadata/properties" ma:root="true" ma:fieldsID="b4d44785bfc7826a19a819037d31eef7" ns2:_="" ns3:_="">
    <xsd:import namespace="847b18bd-c0e3-420a-a445-7d016bb18fa2"/>
    <xsd:import namespace="00e31bd8-44b4-4ecc-a12c-088c6a030e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Note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7b18bd-c0e3-420a-a445-7d016bb18f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83b7034-6acb-4a3b-925f-eb080a5d50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2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5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31bd8-44b4-4ecc-a12c-088c6a030e6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fba6864-7697-4dcd-a139-940b7820cee3}" ma:internalName="TaxCatchAll" ma:showField="CatchAllData" ma:web="00e31bd8-44b4-4ecc-a12c-088c6a030e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DC7766-F00B-4A1A-B891-EEFEB8AEE579}">
  <ds:schemaRefs>
    <ds:schemaRef ds:uri="00e31bd8-44b4-4ecc-a12c-088c6a030e6c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47b18bd-c0e3-420a-a445-7d016bb18fa2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331CE37-2D72-43CA-81E2-8B8262907F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7b18bd-c0e3-420a-a445-7d016bb18fa2"/>
    <ds:schemaRef ds:uri="00e31bd8-44b4-4ecc-a12c-088c6a030e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D0B10E-6789-40D8-8ACC-5695CBE001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Encore-Enhanced-Template</Template>
  <TotalTime>2</TotalTime>
  <Words>300</Words>
  <Application>Microsoft Office PowerPoint</Application>
  <PresentationFormat>Widescreen</PresentationFormat>
  <Paragraphs>33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Aptos</vt:lpstr>
      <vt:lpstr>Arial</vt:lpstr>
      <vt:lpstr>Open Sans</vt:lpstr>
      <vt:lpstr>Open Sans Bold</vt:lpstr>
      <vt:lpstr>Open Sans ExtraBold</vt:lpstr>
      <vt:lpstr>Open Sans ExtraBold</vt:lpstr>
      <vt:lpstr>Open Sans Light</vt:lpstr>
      <vt:lpstr>Open Sans SemiBold</vt:lpstr>
      <vt:lpstr>Open Sans SemiBold</vt:lpstr>
      <vt:lpstr>System Font Regular</vt:lpstr>
      <vt:lpstr>Wingdings</vt:lpstr>
      <vt:lpstr>Office Theme</vt:lpstr>
      <vt:lpstr>CHEST Celebrates 90 Years of Innovative Learning </vt:lpstr>
      <vt:lpstr>90 Years of Innovative Learning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Caroline Vani</dc:creator>
  <cp:lastModifiedBy>Caroline Vani</cp:lastModifiedBy>
  <cp:revision>12</cp:revision>
  <dcterms:created xsi:type="dcterms:W3CDTF">2025-03-10T20:35:57Z</dcterms:created>
  <dcterms:modified xsi:type="dcterms:W3CDTF">2026-04-30T20:57:52Z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0x01010030C2263FAC3F424080F993E32EC212F7</vt:lpwstr>
  </property>
  <property fmtid="{D5CDD505-2E9C-101B-9397-08002B2CF9AE}" pid="3" name="MediaServiceImageTags">
    <vt:lpwstr/>
  </property>
</Properties>
</file>